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78" r:id="rId2"/>
    <p:sldId id="379" r:id="rId3"/>
    <p:sldId id="392" r:id="rId4"/>
    <p:sldId id="386" r:id="rId5"/>
    <p:sldId id="387" r:id="rId6"/>
    <p:sldId id="393" r:id="rId7"/>
    <p:sldId id="396" r:id="rId8"/>
    <p:sldId id="388" r:id="rId9"/>
    <p:sldId id="389" r:id="rId10"/>
    <p:sldId id="394" r:id="rId11"/>
    <p:sldId id="391" r:id="rId12"/>
    <p:sldId id="390" r:id="rId13"/>
    <p:sldId id="395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385" r:id="rId2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3200" b="1" kern="1200">
        <a:solidFill>
          <a:srgbClr val="FF3300"/>
        </a:solidFill>
        <a:latin typeface="ModernBlck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3200" b="1" kern="1200">
        <a:solidFill>
          <a:srgbClr val="FF3300"/>
        </a:solidFill>
        <a:latin typeface="ModernBlck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3200" b="1" kern="1200">
        <a:solidFill>
          <a:srgbClr val="FF3300"/>
        </a:solidFill>
        <a:latin typeface="ModernBlck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3200" b="1" kern="1200">
        <a:solidFill>
          <a:srgbClr val="FF3300"/>
        </a:solidFill>
        <a:latin typeface="ModernBlck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3200" b="1" kern="1200">
        <a:solidFill>
          <a:srgbClr val="FF3300"/>
        </a:solidFill>
        <a:latin typeface="ModernBlck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FF3300"/>
        </a:solidFill>
        <a:latin typeface="ModernBlck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FF3300"/>
        </a:solidFill>
        <a:latin typeface="ModernBlck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FF3300"/>
        </a:solidFill>
        <a:latin typeface="ModernBlck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FF3300"/>
        </a:solidFill>
        <a:latin typeface="ModernBl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7C80"/>
    <a:srgbClr val="C0C0C0"/>
    <a:srgbClr val="FFCCCC"/>
    <a:srgbClr val="FFFFCC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 autoAdjust="0"/>
    <p:restoredTop sz="97143" autoAdjust="0"/>
  </p:normalViewPr>
  <p:slideViewPr>
    <p:cSldViewPr>
      <p:cViewPr varScale="1">
        <p:scale>
          <a:sx n="72" d="100"/>
          <a:sy n="72" d="100"/>
        </p:scale>
        <p:origin x="-124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AT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994A6C-539C-4784-992A-D188A9A68C9C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350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AT"/>
          </a:p>
        </p:txBody>
      </p:sp>
      <p:sp>
        <p:nvSpPr>
          <p:cNvPr id="154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4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Klicken Sie, um die Formate des Vorlagentextes zu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154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345507-715A-40FD-87E8-A3DE8E35A19B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6719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685800"/>
            <a:ext cx="7924800" cy="45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362200"/>
            <a:ext cx="6400800" cy="31242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453336"/>
            <a:ext cx="1905000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53336"/>
            <a:ext cx="2895600" cy="404664"/>
          </a:xfrm>
        </p:spPr>
        <p:txBody>
          <a:bodyPr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53336"/>
            <a:ext cx="1905000" cy="404664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429BAB8D-3756-4D68-A8E2-DDB1193E6D11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30" y="0"/>
            <a:ext cx="3433729" cy="12192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F03307B6-8B64-45EA-BA5A-FE8FFE4F96F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3992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685800"/>
            <a:ext cx="2286000" cy="5334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685800"/>
            <a:ext cx="6705600" cy="5334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0A315422-9BC8-4BC7-8908-437EBDBC7C77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01052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457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0" y="1219200"/>
            <a:ext cx="4495800" cy="4800600"/>
          </a:xfrm>
        </p:spPr>
        <p:txBody>
          <a:bodyPr/>
          <a:lstStyle/>
          <a:p>
            <a:r>
              <a:rPr lang="de-DE" smtClean="0"/>
              <a:t>ClipArt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4495800" cy="48006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3A1F09C0-9FDD-4FC5-A089-7CC673B3835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8117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09012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427BB6A8-20C1-4F2C-9071-EE9736E5B0E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8166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BBA5DE0A-1ADE-4261-A991-7A20ABC556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5168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670D4159-8399-48C5-B3C3-F7F15AC6E4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3301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8FC544BA-CD61-4964-8CE7-051E17531A1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5012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669DBD50-1B5F-4471-8CB9-832E7D842DD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9731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4AE3F216-B74B-49FB-986C-9004211024E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5537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2C46BB36-EF94-4E61-820E-3BF616313DC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93715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5791200" y="6453336"/>
            <a:ext cx="2667000" cy="40466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458200" y="6453336"/>
            <a:ext cx="381000" cy="404664"/>
          </a:xfrm>
        </p:spPr>
        <p:txBody>
          <a:bodyPr/>
          <a:lstStyle>
            <a:lvl1pPr>
              <a:defRPr/>
            </a:lvl1pPr>
          </a:lstStyle>
          <a:p>
            <a:fld id="{012C21FC-0848-4664-A082-8F452BCA24F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0089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de-DE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461047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Freiwillige Feuerwehr </a:t>
            </a:r>
            <a:r>
              <a:rPr lang="de-DE" dirty="0" err="1" smtClean="0"/>
              <a:t>Neusorg</a:t>
            </a:r>
            <a:endParaRPr lang="de-DE" dirty="0" smtClean="0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29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Hier klicken, um Master-Textformat zu bearbeiten.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453336"/>
            <a:ext cx="2667000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smtClean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453336"/>
            <a:ext cx="381000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000" b="0">
                <a:solidFill>
                  <a:schemeClr val="bg1"/>
                </a:solidFill>
                <a:latin typeface="+mn-lt"/>
              </a:defRPr>
            </a:lvl1pPr>
          </a:lstStyle>
          <a:p>
            <a:fld id="{5763EC11-5FD3-4F7D-AFDB-E610AA50C1AC}" type="slidenum">
              <a:rPr lang="de-DE"/>
              <a:pPr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30" y="0"/>
            <a:ext cx="3433729" cy="1219200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b="1">
          <a:solidFill>
            <a:schemeClr val="bg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b="1">
          <a:solidFill>
            <a:schemeClr val="bg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b="1">
          <a:solidFill>
            <a:schemeClr val="bg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b="1">
          <a:solidFill>
            <a:schemeClr val="bg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b="1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b="1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b="1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b="1">
          <a:solidFill>
            <a:schemeClr val="bg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685800"/>
            <a:ext cx="4394448" cy="457200"/>
          </a:xfrm>
        </p:spPr>
        <p:txBody>
          <a:bodyPr/>
          <a:lstStyle/>
          <a:p>
            <a:r>
              <a:rPr lang="de-DE" dirty="0" smtClean="0"/>
              <a:t>Freiwillige Feuerwehr </a:t>
            </a:r>
            <a:r>
              <a:rPr lang="de-DE" dirty="0" err="1" smtClean="0"/>
              <a:t>Neusorg</a:t>
            </a:r>
            <a:endParaRPr lang="de-AT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4752020" y="6453336"/>
            <a:ext cx="4284476" cy="404664"/>
          </a:xfrm>
        </p:spPr>
        <p:txBody>
          <a:bodyPr/>
          <a:lstStyle/>
          <a:p>
            <a:pPr algn="r"/>
            <a:r>
              <a:rPr lang="de-DE" dirty="0" smtClean="0">
                <a:solidFill>
                  <a:schemeClr val="bg1"/>
                </a:solidFill>
              </a:rPr>
              <a:t>© Freiwillige Feuerwehr </a:t>
            </a:r>
            <a:r>
              <a:rPr lang="de-DE" dirty="0" err="1" smtClean="0">
                <a:solidFill>
                  <a:schemeClr val="bg1"/>
                </a:solidFill>
              </a:rPr>
              <a:t>Neusorg</a:t>
            </a:r>
            <a:r>
              <a:rPr lang="de-DE" dirty="0" smtClean="0">
                <a:solidFill>
                  <a:schemeClr val="bg1"/>
                </a:solidFill>
              </a:rPr>
              <a:t>, Heinl Christian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475656" y="3811687"/>
            <a:ext cx="6552728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de-DE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Kaminkehrer Werkzeug</a:t>
            </a:r>
            <a:endParaRPr lang="de-DE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678102" y="2701950"/>
            <a:ext cx="6147837" cy="923330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de-DE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Geräteeinweisung</a:t>
            </a:r>
            <a:endParaRPr lang="de-DE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09600" y="404664"/>
            <a:ext cx="4610472" cy="738336"/>
          </a:xfrm>
        </p:spPr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395536" y="1340768"/>
            <a:ext cx="8568952" cy="518457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>
                <a:solidFill>
                  <a:srgbClr val="C00000"/>
                </a:solidFill>
              </a:rPr>
              <a:t>Brandphasen eines Schornsteins</a:t>
            </a:r>
          </a:p>
          <a:p>
            <a:endParaRPr lang="de-DE" dirty="0" smtClean="0"/>
          </a:p>
          <a:p>
            <a:pPr lvl="1" indent="-342900">
              <a:buFont typeface="+mj-lt"/>
              <a:buAutoNum type="arabicPeriod"/>
            </a:pPr>
            <a:r>
              <a:rPr lang="de-DE" sz="1800" dirty="0" smtClean="0"/>
              <a:t>Anfangsphase</a:t>
            </a:r>
            <a:br>
              <a:rPr lang="de-DE" sz="1800" dirty="0" smtClean="0"/>
            </a:br>
            <a:r>
              <a:rPr lang="de-DE" sz="1800" b="0" dirty="0" smtClean="0"/>
              <a:t>Hierbei steigt starker Rauch aus der Schornsteinmündung. Der Ruß ist noch feucht, Temperaturen um 600°C.</a:t>
            </a:r>
          </a:p>
          <a:p>
            <a:pPr lvl="1" indent="-342900">
              <a:buFont typeface="+mj-lt"/>
              <a:buAutoNum type="arabicPeriod"/>
            </a:pPr>
            <a:r>
              <a:rPr lang="de-DE" sz="1800" dirty="0" smtClean="0"/>
              <a:t>Durchbrandphase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Jetzt lässt der Rauch nach, hört ganz auf und die Flammen schlagen über die Schornsteinmündung hinaus, Temperaturen ca. 1000°C.</a:t>
            </a:r>
          </a:p>
          <a:p>
            <a:pPr lvl="1" indent="-342900">
              <a:buFont typeface="+mj-lt"/>
              <a:buAutoNum type="arabicPeriod"/>
            </a:pPr>
            <a:r>
              <a:rPr lang="de-DE" sz="1800" dirty="0" smtClean="0"/>
              <a:t>Nachbrandphase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Der Durchbrand ist bis zum Mauerwerk erfolgt. Bei der Durchbrandphase besteht die Gefahr, das sich der Ruß aufbläht und zwar um das 7-9 fache. Dadurch verengt sich der Querschnitt und es kann zum Rauchaustritt kommen.</a:t>
            </a:r>
          </a:p>
          <a:p>
            <a:pPr marL="400050" lvl="1" indent="0">
              <a:buFontTx/>
              <a:buNone/>
            </a:pPr>
            <a:r>
              <a:rPr lang="de-DE" sz="1800" dirty="0" smtClean="0"/>
              <a:t>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626368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1908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995937" y="1556792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800" b="0" dirty="0">
                <a:solidFill>
                  <a:schemeClr val="bg1"/>
                </a:solidFill>
                <a:latin typeface="+mn-lt"/>
              </a:rPr>
              <a:t>Dies ist der Blick in einen Schornstein, in dem sich der Ruß endzündet hat und somit der Schornstein ausgebrannt ist. Bei diesem Vorgang entstehen Temperaturen von ca. 1000 bis 1500°C und der Ruß dehnt sich um das ca. 7-fache der ursprünglichen </a:t>
            </a:r>
            <a:r>
              <a:rPr lang="de-DE" sz="1800" b="0" dirty="0" err="1">
                <a:solidFill>
                  <a:schemeClr val="bg1"/>
                </a:solidFill>
                <a:latin typeface="+mn-lt"/>
              </a:rPr>
              <a:t>Rußschichtdicke</a:t>
            </a:r>
            <a:r>
              <a:rPr lang="de-DE" sz="1800" b="0" dirty="0">
                <a:solidFill>
                  <a:schemeClr val="bg1"/>
                </a:solidFill>
                <a:latin typeface="+mn-lt"/>
              </a:rPr>
              <a:t> aus. Hier blieb bei einem Schornstein mit 20x20cm Querschnitt nur noch ein kleines Loch frei. Der Ruß ist jetzt vergleichbar mit Montageschaum, kann aber mit einer intensiven Reinigung beseitigt werden.</a:t>
            </a:r>
          </a:p>
        </p:txBody>
      </p:sp>
    </p:spTree>
    <p:extLst>
      <p:ext uri="{BB962C8B-B14F-4D97-AF65-F5344CB8AC3E}">
        <p14:creationId xmlns:p14="http://schemas.microsoft.com/office/powerpoint/2010/main" val="3815721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5184576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</a:rPr>
              <a:t>Warum ist ein Schornsteinbrand so gefährlich</a:t>
            </a:r>
            <a:r>
              <a:rPr lang="de-DE" dirty="0" smtClean="0">
                <a:solidFill>
                  <a:srgbClr val="C00000"/>
                </a:solidFill>
              </a:rPr>
              <a:t>?</a:t>
            </a:r>
            <a:endParaRPr lang="de-DE" dirty="0"/>
          </a:p>
          <a:p>
            <a:pPr marL="400050" lvl="1" indent="0">
              <a:buNone/>
            </a:pPr>
            <a:r>
              <a:rPr lang="de-DE" cap="small" dirty="0">
                <a:solidFill>
                  <a:srgbClr val="FF3300"/>
                </a:solidFill>
              </a:rPr>
              <a:t>A</a:t>
            </a:r>
            <a:r>
              <a:rPr lang="de-DE" cap="small" dirty="0" smtClean="0"/>
              <a:t>usbreitung:</a:t>
            </a:r>
          </a:p>
          <a:p>
            <a:pPr marL="685800" lvl="1"/>
            <a:r>
              <a:rPr lang="de-DE" dirty="0" smtClean="0"/>
              <a:t>Brandausbreitung durch Funkenflug und Flammaustritt</a:t>
            </a:r>
          </a:p>
          <a:p>
            <a:pPr marL="685800" lvl="1"/>
            <a:r>
              <a:rPr lang="de-DE" dirty="0" smtClean="0"/>
              <a:t>Brandausbreitung durch Wärmestrahlung und Wärmeleitung</a:t>
            </a:r>
          </a:p>
          <a:p>
            <a:pPr marL="685800" lvl="1"/>
            <a:r>
              <a:rPr lang="de-DE" dirty="0" smtClean="0"/>
              <a:t>Beschädigung des Kamins durch Wärmeeinwirkung</a:t>
            </a:r>
          </a:p>
          <a:p>
            <a:pPr marL="685800" lvl="1"/>
            <a:r>
              <a:rPr lang="de-DE" dirty="0" smtClean="0"/>
              <a:t>Rauchgasausbreitung</a:t>
            </a:r>
          </a:p>
          <a:p>
            <a:pPr marL="400050" lvl="1" indent="0">
              <a:buNone/>
            </a:pPr>
            <a:endParaRPr lang="de-DE" sz="800" dirty="0"/>
          </a:p>
          <a:p>
            <a:pPr marL="400050" lvl="1" indent="0">
              <a:buNone/>
            </a:pPr>
            <a:r>
              <a:rPr lang="de-DE" cap="small" dirty="0" smtClean="0">
                <a:solidFill>
                  <a:srgbClr val="FF3300"/>
                </a:solidFill>
              </a:rPr>
              <a:t>A</a:t>
            </a:r>
            <a:r>
              <a:rPr lang="de-DE" cap="small" dirty="0" smtClean="0"/>
              <a:t>temgifte:</a:t>
            </a:r>
          </a:p>
          <a:p>
            <a:pPr marL="685800" lvl="1"/>
            <a:r>
              <a:rPr lang="de-DE" dirty="0" smtClean="0"/>
              <a:t>Rauchgasausbreitung durch Verschluss des Schornsteins. Durch Aufquellen der abgelagerten Bestandteile an den Wangen gibt es eine Querschnittsverengung bis hin zum Verschluss.</a:t>
            </a:r>
          </a:p>
          <a:p>
            <a:pPr marL="685800" lvl="1"/>
            <a:r>
              <a:rPr lang="de-DE" dirty="0" smtClean="0"/>
              <a:t>Rauchgasausbreitung durch Feuerstätten und undichten Stellen</a:t>
            </a:r>
          </a:p>
          <a:p>
            <a:pPr marL="400050" lvl="1" indent="0">
              <a:buNone/>
            </a:pPr>
            <a:endParaRPr lang="de-DE" sz="800" dirty="0" smtClean="0"/>
          </a:p>
          <a:p>
            <a:pPr marL="400050" lvl="1" indent="0">
              <a:buNone/>
            </a:pPr>
            <a:r>
              <a:rPr lang="de-DE" cap="small" dirty="0" smtClean="0">
                <a:solidFill>
                  <a:srgbClr val="FF3300"/>
                </a:solidFill>
              </a:rPr>
              <a:t>E</a:t>
            </a:r>
            <a:r>
              <a:rPr lang="de-DE" cap="small" dirty="0" smtClean="0"/>
              <a:t>insturz:</a:t>
            </a:r>
          </a:p>
          <a:p>
            <a:pPr marL="685800" lvl="1"/>
            <a:r>
              <a:rPr lang="de-DE" dirty="0" smtClean="0"/>
              <a:t>herabfallende Schornsteinabdeckungen</a:t>
            </a:r>
          </a:p>
          <a:p>
            <a:pPr marL="685800" lvl="1"/>
            <a:r>
              <a:rPr lang="de-DE" dirty="0" smtClean="0"/>
              <a:t>Bei gezogenen Schornsteinen durch falsches Löschmittel</a:t>
            </a:r>
          </a:p>
          <a:p>
            <a:pPr marL="400050" lvl="1" indent="0">
              <a:buNone/>
            </a:pPr>
            <a:endParaRPr lang="de-DE" dirty="0"/>
          </a:p>
          <a:p>
            <a:pPr marL="400050" lvl="1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23699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22" y="1715980"/>
            <a:ext cx="7279010" cy="467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32352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de-DE" sz="2000" dirty="0" smtClean="0">
                <a:solidFill>
                  <a:srgbClr val="C00000"/>
                </a:solidFill>
                <a:latin typeface="+mj-lt"/>
              </a:rPr>
              <a:t>Gefahren bei Schornsteinbränden</a:t>
            </a:r>
            <a:endParaRPr lang="de-D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2927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DBD50-1B5F-4471-8CB9-832E7D842DD2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95536" y="1268760"/>
            <a:ext cx="8748464" cy="518457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>
                <a:solidFill>
                  <a:srgbClr val="C00000"/>
                </a:solidFill>
              </a:rPr>
              <a:t>Maßnahmen</a:t>
            </a:r>
          </a:p>
          <a:p>
            <a:pPr marL="0" indent="0">
              <a:buNone/>
            </a:pPr>
            <a:endParaRPr lang="de-DE" sz="800" dirty="0" smtClean="0"/>
          </a:p>
          <a:p>
            <a:pPr marL="544513" lvl="1" indent="-342900">
              <a:buFont typeface="+mj-lt"/>
              <a:buAutoNum type="arabicPeriod"/>
            </a:pPr>
            <a:r>
              <a:rPr lang="de-DE" sz="1800" dirty="0" smtClean="0"/>
              <a:t>Dachboden kontrollieren</a:t>
            </a:r>
            <a:br>
              <a:rPr lang="de-DE" sz="1800" dirty="0" smtClean="0"/>
            </a:br>
            <a:r>
              <a:rPr lang="de-DE" sz="1800" b="0" dirty="0" smtClean="0"/>
              <a:t>Brandtemperatur hier am Höchsten, Funkenflug aus Schornsteinkopf sowie aus Undichtigkeiten oder Öffnungen</a:t>
            </a:r>
          </a:p>
          <a:p>
            <a:pPr marL="544513" lvl="1" indent="-342900">
              <a:buFont typeface="+mj-lt"/>
              <a:buAutoNum type="arabicPeriod"/>
            </a:pPr>
            <a:r>
              <a:rPr lang="de-DE" sz="1800" dirty="0" smtClean="0"/>
              <a:t>Geschosse kontrollieren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Wände die den Schornstein berühren ständig auf unverhältnismäßig hohe Temperaturen abtasten, brennbare Stoffe vom Kamin entfernen.</a:t>
            </a:r>
          </a:p>
          <a:p>
            <a:pPr marL="544513" lvl="1" indent="-342900">
              <a:buFont typeface="+mj-lt"/>
              <a:buAutoNum type="arabicPeriod"/>
            </a:pPr>
            <a:r>
              <a:rPr lang="de-DE" sz="1800" dirty="0" smtClean="0"/>
              <a:t>Schornstein Durchgänge kontrollieren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Durch Strahlungshitze können Deckenbalken in Brand geraten </a:t>
            </a:r>
            <a:r>
              <a:rPr lang="de-DE" sz="1800" b="0" dirty="0" smtClean="0">
                <a:sym typeface="Wingdings" pitchFamily="2" charset="2"/>
              </a:rPr>
              <a:t> WBK einsetzen. </a:t>
            </a:r>
            <a:r>
              <a:rPr lang="de-DE" sz="1800" b="0" dirty="0" smtClean="0"/>
              <a:t>Zum Kühlen in Verhältnismäßigkeit der Mittel Wasser verwenden.</a:t>
            </a:r>
          </a:p>
          <a:p>
            <a:pPr marL="544513" lvl="1" indent="-342900">
              <a:buFont typeface="+mj-lt"/>
              <a:buAutoNum type="arabicPeriod"/>
            </a:pPr>
            <a:r>
              <a:rPr lang="de-DE" sz="1800" dirty="0" smtClean="0"/>
              <a:t>Schornsteinverstopfung vorbeugen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Volumenvergrößerung bei </a:t>
            </a:r>
            <a:r>
              <a:rPr lang="de-DE" sz="1800" b="0" dirty="0" err="1" smtClean="0"/>
              <a:t>Glanzruß</a:t>
            </a:r>
            <a:r>
              <a:rPr lang="de-DE" sz="1800" b="0" dirty="0" smtClean="0"/>
              <a:t> </a:t>
            </a:r>
            <a:r>
              <a:rPr lang="de-DE" sz="1800" b="0" dirty="0" smtClean="0">
                <a:sym typeface="Wingdings" pitchFamily="2" charset="2"/>
              </a:rPr>
              <a:t> Kugel an Kette im Schornstein herablassen, ggf. DLK anfordern.</a:t>
            </a:r>
          </a:p>
          <a:p>
            <a:pPr marL="541338" lvl="1" indent="-342900">
              <a:buFont typeface="+mj-lt"/>
              <a:buAutoNum type="arabicPeriod"/>
            </a:pPr>
            <a:r>
              <a:rPr lang="de-DE" sz="1800" dirty="0" smtClean="0">
                <a:sym typeface="Wingdings" pitchFamily="2" charset="2"/>
              </a:rPr>
              <a:t>Sauerstoffzufuhr unterbrechen</a:t>
            </a:r>
            <a:r>
              <a:rPr lang="de-DE" sz="1800" b="0" dirty="0" smtClean="0">
                <a:sym typeface="Wingdings" pitchFamily="2" charset="2"/>
              </a:rPr>
              <a:t/>
            </a:r>
            <a:br>
              <a:rPr lang="de-DE" sz="1800" b="0" dirty="0" smtClean="0">
                <a:sym typeface="Wingdings" pitchFamily="2" charset="2"/>
              </a:rPr>
            </a:br>
            <a:r>
              <a:rPr lang="de-DE" sz="1800" b="0" dirty="0" smtClean="0"/>
              <a:t>Wenn </a:t>
            </a:r>
            <a:r>
              <a:rPr lang="de-DE" sz="1800" b="0" dirty="0"/>
              <a:t>erhebliche Gefahren zu erwarten </a:t>
            </a:r>
            <a:r>
              <a:rPr lang="de-DE" sz="1800" b="0" dirty="0" smtClean="0"/>
              <a:t>sind </a:t>
            </a:r>
            <a:r>
              <a:rPr lang="de-DE" sz="1800" b="0" dirty="0"/>
              <a:t>ist ein Schornsteinbrand zu löschen, indem von unten Löschpulver in den Schornstein „eingeblasen“ wird</a:t>
            </a:r>
            <a:r>
              <a:rPr lang="de-DE" sz="1800" b="0" dirty="0" smtClean="0"/>
              <a:t>.</a:t>
            </a:r>
            <a:endParaRPr lang="de-DE" sz="1800" dirty="0" smtClean="0">
              <a:sym typeface="Wingdings" pitchFamily="2" charset="2"/>
            </a:endParaRPr>
          </a:p>
          <a:p>
            <a:pPr marL="544513" lvl="1" indent="-342900">
              <a:buFont typeface="+mj-lt"/>
              <a:buAutoNum type="arabicPeriod"/>
            </a:pPr>
            <a:r>
              <a:rPr lang="de-DE" sz="1800" dirty="0" smtClean="0">
                <a:sym typeface="Wingdings" pitchFamily="2" charset="2"/>
              </a:rPr>
              <a:t>Schornsteinfegermeister benachrichtigen</a:t>
            </a:r>
            <a:endParaRPr lang="de-DE" sz="1800" dirty="0" smtClean="0"/>
          </a:p>
          <a:p>
            <a:pPr marL="400050" lvl="1" indent="0">
              <a:buFontTx/>
              <a:buNone/>
            </a:pPr>
            <a:r>
              <a:rPr lang="de-DE" sz="1800" dirty="0" smtClean="0"/>
              <a:t>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18047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DBD50-1B5F-4471-8CB9-832E7D842DD2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95536" y="1340768"/>
            <a:ext cx="8748464" cy="482453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>
                <a:solidFill>
                  <a:srgbClr val="C00000"/>
                </a:solidFill>
              </a:rPr>
              <a:t>Bereitstellung von Gerätschaften</a:t>
            </a:r>
          </a:p>
          <a:p>
            <a:pPr marL="0" indent="0">
              <a:buNone/>
            </a:pPr>
            <a:endParaRPr lang="de-DE" sz="1800" dirty="0" smtClean="0"/>
          </a:p>
          <a:p>
            <a:pPr marL="544513" lvl="1" indent="-342900">
              <a:buFont typeface="Wingdings" pitchFamily="2" charset="2"/>
              <a:buChar char="Ø"/>
            </a:pPr>
            <a:r>
              <a:rPr lang="de-DE" sz="1800" dirty="0" smtClean="0"/>
              <a:t>Löschmittel</a:t>
            </a:r>
            <a:br>
              <a:rPr lang="de-DE" sz="1800" dirty="0" smtClean="0"/>
            </a:br>
            <a:r>
              <a:rPr lang="de-DE" sz="1800" b="0" dirty="0" smtClean="0"/>
              <a:t>Kübelspritze, Feuerlöscher, Verteiler setzen auch zum Nachbarschutz.</a:t>
            </a:r>
            <a:br>
              <a:rPr lang="de-DE" sz="1800" b="0" dirty="0" smtClean="0"/>
            </a:br>
            <a:endParaRPr lang="de-DE" sz="1800" b="0" dirty="0" smtClean="0"/>
          </a:p>
          <a:p>
            <a:pPr marL="544513" lvl="1" indent="-342900">
              <a:buFont typeface="Wingdings" pitchFamily="2" charset="2"/>
              <a:buChar char="Ø"/>
            </a:pPr>
            <a:r>
              <a:rPr lang="de-DE" sz="1800" dirty="0" smtClean="0"/>
              <a:t>Kaminkehrer Werkzeug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auf geeignete Handschuhe achten.</a:t>
            </a:r>
            <a:br>
              <a:rPr lang="de-DE" sz="1800" b="0" dirty="0" smtClean="0"/>
            </a:br>
            <a:endParaRPr lang="de-DE" sz="1800" b="0" dirty="0" smtClean="0"/>
          </a:p>
          <a:p>
            <a:pPr marL="544513" lvl="1" indent="-342900">
              <a:buFont typeface="Wingdings" pitchFamily="2" charset="2"/>
              <a:buChar char="Ø"/>
            </a:pPr>
            <a:r>
              <a:rPr lang="de-DE" sz="1800" dirty="0" smtClean="0"/>
              <a:t>Schuttmulden und Spaten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zur Beseitigung von </a:t>
            </a:r>
            <a:r>
              <a:rPr lang="de-DE" sz="1800" b="0" dirty="0" err="1" smtClean="0"/>
              <a:t>Rußresten</a:t>
            </a:r>
            <a:r>
              <a:rPr lang="de-DE" sz="1800" b="0" dirty="0" smtClean="0"/>
              <a:t>.</a:t>
            </a:r>
            <a:r>
              <a:rPr lang="de-DE" sz="1800" dirty="0" smtClean="0"/>
              <a:t> </a:t>
            </a:r>
            <a:endParaRPr lang="de-DE" sz="1800" dirty="0"/>
          </a:p>
        </p:txBody>
      </p:sp>
      <p:sp>
        <p:nvSpPr>
          <p:cNvPr id="6" name="Textfeld 5"/>
          <p:cNvSpPr txBox="1"/>
          <p:nvPr/>
        </p:nvSpPr>
        <p:spPr>
          <a:xfrm>
            <a:off x="1867166" y="5093401"/>
            <a:ext cx="5721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+mn-lt"/>
              </a:rPr>
              <a:t>Merke: Eigenschutz ist immer sicherzustellen</a:t>
            </a: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6823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DBD50-1B5F-4471-8CB9-832E7D842DD2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39102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395536" y="1340768"/>
            <a:ext cx="4320480" cy="510959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>
                <a:solidFill>
                  <a:srgbClr val="C00000"/>
                </a:solidFill>
              </a:rPr>
              <a:t>Brandbekämpfung</a:t>
            </a:r>
          </a:p>
          <a:p>
            <a:pPr marL="0" indent="0">
              <a:buNone/>
            </a:pPr>
            <a:endParaRPr lang="de-DE" sz="800" dirty="0" smtClean="0"/>
          </a:p>
          <a:p>
            <a:pPr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FF3300"/>
                </a:solidFill>
              </a:rPr>
              <a:t>Niemals mit Wasser löschen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b="0" dirty="0" smtClean="0"/>
              <a:t>Eingebrachtes </a:t>
            </a:r>
            <a:r>
              <a:rPr lang="de-DE" sz="1800" b="0" dirty="0"/>
              <a:t>Wasser </a:t>
            </a:r>
            <a:r>
              <a:rPr lang="de-DE" sz="1800" b="0" dirty="0" smtClean="0"/>
              <a:t>wird schlagartig zu Wasserdampf.</a:t>
            </a:r>
            <a:br>
              <a:rPr lang="de-DE" sz="1800" b="0" dirty="0" smtClean="0"/>
            </a:br>
            <a:r>
              <a:rPr lang="de-DE" sz="1800" b="0" u="sng" dirty="0" smtClean="0"/>
              <a:t>Aus </a:t>
            </a:r>
            <a:r>
              <a:rPr lang="de-DE" sz="1800" b="0" u="sng" dirty="0"/>
              <a:t>1 Liter Wasser werden 1700 Liter Wasserdampf und 1 C-Rohr mit Mundstück liefert 100 Liter Wasser pro </a:t>
            </a:r>
            <a:r>
              <a:rPr lang="de-DE" sz="1800" b="0" u="sng" dirty="0" smtClean="0"/>
              <a:t>Minute.</a:t>
            </a:r>
            <a:r>
              <a:rPr lang="de-DE" sz="1800" b="0" dirty="0" smtClean="0"/>
              <a:t> Der </a:t>
            </a:r>
            <a:r>
              <a:rPr lang="de-DE" sz="1800" b="0" dirty="0"/>
              <a:t>dabei entstehende Druck ist so groß, </a:t>
            </a:r>
            <a:r>
              <a:rPr lang="de-DE" sz="1800" b="0" dirty="0" smtClean="0"/>
              <a:t>dass </a:t>
            </a:r>
            <a:r>
              <a:rPr lang="de-DE" sz="1800" b="0" dirty="0"/>
              <a:t>Schornsteine ohne weiteres auf- oder sogar auseinanderreißen können</a:t>
            </a:r>
            <a:r>
              <a:rPr lang="de-DE" sz="1800" b="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0000FF"/>
                </a:solidFill>
              </a:rPr>
              <a:t>Entzug des Luftsauerstoffs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>
                <a:sym typeface="Wingdings" pitchFamily="2" charset="2"/>
              </a:rPr>
              <a:t>Pulver Löschmittel der Wahl</a:t>
            </a:r>
            <a:br>
              <a:rPr lang="de-DE" sz="1800" b="0" dirty="0" smtClean="0">
                <a:sym typeface="Wingdings" pitchFamily="2" charset="2"/>
              </a:rPr>
            </a:br>
            <a:r>
              <a:rPr lang="de-DE" sz="800" b="0" dirty="0" smtClean="0">
                <a:sym typeface="Wingdings" pitchFamily="2" charset="2"/>
              </a:rPr>
              <a:t> </a:t>
            </a:r>
            <a:r>
              <a:rPr lang="de-DE" sz="1800" b="0" dirty="0" smtClean="0">
                <a:sym typeface="Wingdings" pitchFamily="2" charset="2"/>
              </a:rPr>
              <a:t/>
            </a:r>
            <a:br>
              <a:rPr lang="de-DE" sz="1800" b="0" dirty="0" smtClean="0">
                <a:sym typeface="Wingdings" pitchFamily="2" charset="2"/>
              </a:rPr>
            </a:br>
            <a:r>
              <a:rPr lang="de-DE" sz="1800" dirty="0"/>
              <a:t>Man wird einen Schornsteinbrand grundsätzlich brennen lassen und lediglich Sicherungsmaßnahmen treffen.</a:t>
            </a:r>
            <a:endParaRPr lang="de-DE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3517566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DBD50-1B5F-4471-8CB9-832E7D842DD2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95536" y="1340768"/>
            <a:ext cx="1224136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>
                <a:solidFill>
                  <a:srgbClr val="C00000"/>
                </a:solidFill>
              </a:rPr>
              <a:t>Mängel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74862"/>
            <a:ext cx="588645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390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DBD50-1B5F-4471-8CB9-832E7D842DD2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95536" y="1340768"/>
            <a:ext cx="1224136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>
                <a:solidFill>
                  <a:srgbClr val="C00000"/>
                </a:solidFill>
              </a:rPr>
              <a:t>Mängel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3912"/>
            <a:ext cx="4229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74862"/>
            <a:ext cx="398145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92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DBD50-1B5F-4471-8CB9-832E7D842DD2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95536" y="1340768"/>
            <a:ext cx="1224136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>
                <a:solidFill>
                  <a:srgbClr val="C00000"/>
                </a:solidFill>
              </a:rPr>
              <a:t>Mängel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74" y="1874862"/>
            <a:ext cx="3246862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74862"/>
            <a:ext cx="324019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00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© Freiwillige Feuerwehr </a:t>
            </a:r>
            <a:r>
              <a:rPr lang="de-DE" dirty="0" err="1" smtClean="0"/>
              <a:t>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A363C8-5C34-43E1-B9EF-CEEC032C07D9}" type="slidenum">
              <a:rPr lang="de-DE"/>
              <a:pPr/>
              <a:t>2</a:t>
            </a:fld>
            <a:endParaRPr lang="de-DE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76672"/>
            <a:ext cx="4610472" cy="666328"/>
          </a:xfrm>
        </p:spPr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  <a:endParaRPr lang="de-AT" dirty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56792"/>
            <a:ext cx="8153400" cy="448072"/>
          </a:xfrm>
        </p:spPr>
        <p:txBody>
          <a:bodyPr/>
          <a:lstStyle/>
          <a:p>
            <a:pPr>
              <a:buFontTx/>
              <a:buNone/>
            </a:pPr>
            <a:r>
              <a:rPr lang="de-DE" dirty="0" smtClean="0"/>
              <a:t>Wann wird das Kaminkehrer Werkzeug benötigt?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755576" y="2192930"/>
            <a:ext cx="4638140" cy="584775"/>
            <a:chOff x="755576" y="2464938"/>
            <a:chExt cx="4638140" cy="584775"/>
          </a:xfrm>
        </p:grpSpPr>
        <p:sp>
          <p:nvSpPr>
            <p:cNvPr id="2" name="Textfeld 1"/>
            <p:cNvSpPr txBox="1"/>
            <p:nvPr/>
          </p:nvSpPr>
          <p:spPr>
            <a:xfrm>
              <a:off x="1475656" y="2464938"/>
              <a:ext cx="39180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Schornsteinbrände</a:t>
              </a:r>
              <a:endParaRPr lang="de-DE" dirty="0"/>
            </a:p>
          </p:txBody>
        </p:sp>
        <p:sp>
          <p:nvSpPr>
            <p:cNvPr id="3" name="Pfeil nach rechts 2"/>
            <p:cNvSpPr/>
            <p:nvPr/>
          </p:nvSpPr>
          <p:spPr bwMode="auto">
            <a:xfrm>
              <a:off x="755576" y="2487296"/>
              <a:ext cx="540060" cy="54006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200" b="1" i="0" u="none" strike="noStrike" cap="none" normalizeH="0" baseline="0" smtClean="0">
                <a:ln>
                  <a:noFill/>
                </a:ln>
                <a:solidFill>
                  <a:srgbClr val="FF3300"/>
                </a:solidFill>
                <a:effectLst/>
                <a:latin typeface="ModernBlck" pitchFamily="34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394335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6992"/>
            <a:ext cx="333375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9DBD50-1B5F-4471-8CB9-832E7D842DD2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95536" y="1340768"/>
            <a:ext cx="1224136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dirty="0" smtClean="0">
                <a:solidFill>
                  <a:srgbClr val="C00000"/>
                </a:solidFill>
              </a:rPr>
              <a:t>Mängel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4" y="1874862"/>
            <a:ext cx="31432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10477"/>
            <a:ext cx="4995372" cy="502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383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3" name="Ausbrennarbeiten Karsten Fleck Bezirksschornsteinfegermeist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19200"/>
            <a:ext cx="8534400" cy="4800600"/>
          </a:xfrm>
        </p:spPr>
      </p:pic>
    </p:spTree>
    <p:extLst>
      <p:ext uri="{BB962C8B-B14F-4D97-AF65-F5344CB8AC3E}">
        <p14:creationId xmlns:p14="http://schemas.microsoft.com/office/powerpoint/2010/main" val="950182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09600" y="476672"/>
            <a:ext cx="4610472" cy="666328"/>
          </a:xfrm>
        </p:spPr>
        <p:txBody>
          <a:bodyPr/>
          <a:lstStyle/>
          <a:p>
            <a:r>
              <a:rPr lang="de-DE" dirty="0" smtClean="0"/>
              <a:t>Geräteeinweisung</a:t>
            </a:r>
            <a:br>
              <a:rPr lang="de-DE" dirty="0" smtClean="0"/>
            </a:br>
            <a:r>
              <a:rPr lang="de-DE" dirty="0" smtClean="0"/>
              <a:t>Kaminkehrer </a:t>
            </a:r>
            <a:r>
              <a:rPr lang="de-DE" dirty="0"/>
              <a:t>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95536" y="1628800"/>
            <a:ext cx="842493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solidFill>
                  <a:srgbClr val="0000FF"/>
                </a:solidFill>
              </a:rPr>
              <a:t>Ziel: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de-DE" sz="2800" dirty="0">
                <a:solidFill>
                  <a:srgbClr val="0000FF"/>
                </a:solidFill>
                <a:latin typeface="+mn-lt"/>
              </a:rPr>
              <a:t>d</a:t>
            </a:r>
            <a:r>
              <a:rPr lang="de-DE" sz="2800" dirty="0" smtClean="0">
                <a:solidFill>
                  <a:srgbClr val="0000FF"/>
                </a:solidFill>
                <a:latin typeface="+mn-lt"/>
              </a:rPr>
              <a:t>en Hintergrund von Schornsteinbränden kennen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de-DE" sz="2800" dirty="0" smtClean="0">
                <a:solidFill>
                  <a:srgbClr val="0000FF"/>
                </a:solidFill>
                <a:latin typeface="+mn-lt"/>
              </a:rPr>
              <a:t>die richtigen Maßnahmen im Einsatzfall ergreifen können</a:t>
            </a:r>
            <a:endParaRPr lang="de-DE" sz="2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5536" y="5093401"/>
            <a:ext cx="8664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+mn-lt"/>
              </a:rPr>
              <a:t>Merke: nicht der Schornstein brennt, sondern die Ablagerungen darin</a:t>
            </a: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1668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4610472" cy="738336"/>
          </a:xfrm>
        </p:spPr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1556792"/>
            <a:ext cx="8153400" cy="4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de-DE" dirty="0" smtClean="0"/>
              <a:t>Wo ist das Kaminkehrer Werkzeug </a:t>
            </a:r>
            <a:r>
              <a:rPr lang="de-DE" dirty="0" err="1" smtClean="0"/>
              <a:t>verlastet</a:t>
            </a:r>
            <a:r>
              <a:rPr lang="de-DE" dirty="0" smtClean="0"/>
              <a:t>?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755576" y="2132856"/>
            <a:ext cx="4741538" cy="584775"/>
            <a:chOff x="755576" y="2464938"/>
            <a:chExt cx="4741538" cy="584775"/>
          </a:xfrm>
        </p:grpSpPr>
        <p:sp>
          <p:nvSpPr>
            <p:cNvPr id="8" name="Textfeld 7"/>
            <p:cNvSpPr txBox="1"/>
            <p:nvPr/>
          </p:nvSpPr>
          <p:spPr>
            <a:xfrm>
              <a:off x="1372266" y="2464938"/>
              <a:ext cx="4124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LF16 / Geräteraum 1</a:t>
              </a:r>
              <a:endParaRPr lang="de-DE" dirty="0"/>
            </a:p>
          </p:txBody>
        </p:sp>
        <p:sp>
          <p:nvSpPr>
            <p:cNvPr id="9" name="Pfeil nach rechts 8"/>
            <p:cNvSpPr/>
            <p:nvPr/>
          </p:nvSpPr>
          <p:spPr bwMode="auto">
            <a:xfrm>
              <a:off x="755576" y="2487296"/>
              <a:ext cx="540060" cy="54006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200" b="1" i="0" u="none" strike="noStrike" cap="none" normalizeH="0" baseline="0" smtClean="0">
                <a:ln>
                  <a:noFill/>
                </a:ln>
                <a:solidFill>
                  <a:srgbClr val="FF3300"/>
                </a:solidFill>
                <a:effectLst/>
                <a:latin typeface="ModernBlck" pitchFamily="34" charset="0"/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5977"/>
            <a:ext cx="21431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45977"/>
            <a:ext cx="21431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80" y="3027654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feil nach unten 9"/>
          <p:cNvSpPr/>
          <p:nvPr/>
        </p:nvSpPr>
        <p:spPr bwMode="auto">
          <a:xfrm rot="10800000">
            <a:off x="4320850" y="4611622"/>
            <a:ext cx="393229" cy="1531229"/>
          </a:xfrm>
          <a:prstGeom prst="downArrow">
            <a:avLst/>
          </a:prstGeom>
          <a:solidFill>
            <a:schemeClr val="tx1">
              <a:lumMod val="25000"/>
            </a:schemeClr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1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ModernBl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435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76672"/>
            <a:ext cx="4610472" cy="666328"/>
          </a:xfrm>
        </p:spPr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1556792"/>
            <a:ext cx="8153400" cy="4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b="1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de-DE" dirty="0" smtClean="0"/>
              <a:t>Was ist im Kaminkehrer Werkzeug alles enthalten?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251520" y="2194857"/>
            <a:ext cx="8784976" cy="4401205"/>
            <a:chOff x="251520" y="2194857"/>
            <a:chExt cx="8784976" cy="4401205"/>
          </a:xfrm>
        </p:grpSpPr>
        <p:sp>
          <p:nvSpPr>
            <p:cNvPr id="7" name="Textfeld 6"/>
            <p:cNvSpPr txBox="1"/>
            <p:nvPr/>
          </p:nvSpPr>
          <p:spPr>
            <a:xfrm>
              <a:off x="251520" y="2194857"/>
              <a:ext cx="396044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2 Paar Hitzeschutzhandschuhe kurz. belastbar bis 1000 °C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2 Sternschlüssel aus Stahl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2 Schultereisen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</a:t>
              </a:r>
              <a:r>
                <a:rPr lang="de-DE" sz="1600" dirty="0" err="1">
                  <a:solidFill>
                    <a:schemeClr val="bg1"/>
                  </a:solidFill>
                  <a:latin typeface="+mn-lt"/>
                </a:rPr>
                <a:t>Rußschaufel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2 Teleskop-Kaminspiegel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Fallgranate 4 kg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Kehrgerät bestehend aus Schlagkette 50 cm, Aufschlagbolzen mit Öse, Edelstahl-Schlagstück, </a:t>
              </a:r>
              <a:r>
                <a:rPr lang="de-DE" sz="1600" dirty="0" err="1">
                  <a:solidFill>
                    <a:schemeClr val="bg1"/>
                  </a:solidFill>
                  <a:latin typeface="+mn-lt"/>
                </a:rPr>
                <a:t>Notglied</a:t>
              </a: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, Karabinerhaken und Schlagapparat </a:t>
              </a:r>
              <a:r>
                <a:rPr lang="de-DE" sz="1600" dirty="0" smtClean="0">
                  <a:solidFill>
                    <a:schemeClr val="bg1"/>
                  </a:solidFill>
                  <a:latin typeface="+mn-lt"/>
                </a:rPr>
                <a:t>Messing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</a:rPr>
                <a:t>1 Feuerwehrkette 4 x 32 mm 20 Meter </a:t>
              </a:r>
              <a:r>
                <a:rPr lang="de-DE" sz="1600" dirty="0" smtClean="0">
                  <a:solidFill>
                    <a:schemeClr val="bg1"/>
                  </a:solidFill>
                </a:rPr>
                <a:t>lang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572000" y="2204864"/>
              <a:ext cx="4464496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smtClean="0">
                  <a:solidFill>
                    <a:schemeClr val="bg1"/>
                  </a:solidFill>
                  <a:latin typeface="+mn-lt"/>
                </a:rPr>
                <a:t>1 </a:t>
              </a: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Edelstahl-Leinstern mittelhart Ø 250 mm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Kratzfedereinlage 13,5 - 16 cm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Kratzfedereinlage 16 - 20 cm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Kratzfedereinlage 19 - 24,5 cm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2 Stahlstangen “B” mit 2x M10 Innengewinde 3 Meter lang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Endhandkugel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Rollenöffner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2 Stoßbesen M10 aus Federstahl mittelhart Ø 250 mm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Wasserpumpenzange</a:t>
              </a:r>
            </a:p>
            <a:p>
              <a:pPr algn="l"/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1 Schlitz-Schraubendreher</a:t>
              </a:r>
            </a:p>
          </p:txBody>
        </p:sp>
      </p:grpSp>
      <p:sp>
        <p:nvSpPr>
          <p:cNvPr id="9" name="Ovale Legende 8"/>
          <p:cNvSpPr/>
          <p:nvPr/>
        </p:nvSpPr>
        <p:spPr bwMode="auto">
          <a:xfrm>
            <a:off x="3153544" y="2948082"/>
            <a:ext cx="1274440" cy="1168539"/>
          </a:xfrm>
          <a:prstGeom prst="wedgeEllipseCallout">
            <a:avLst/>
          </a:prstGeom>
          <a:solidFill>
            <a:schemeClr val="tx1">
              <a:lumMod val="5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DE" sz="1600" i="1" dirty="0" smtClean="0">
                <a:latin typeface="+mn-lt"/>
              </a:rPr>
              <a:t>DIN 14800-4:2005</a:t>
            </a:r>
            <a:endParaRPr kumimoji="0" lang="de-DE" sz="1600" b="1" i="0" u="none" strike="noStrike" cap="none" normalizeH="0" baseline="0" dirty="0" smtClean="0">
              <a:ln>
                <a:noFill/>
              </a:ln>
              <a:solidFill>
                <a:srgbClr val="FF3300"/>
              </a:solidFill>
              <a:effectLst/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34" y="1359223"/>
            <a:ext cx="6667500" cy="50006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727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4610472" cy="738336"/>
          </a:xfrm>
        </p:spPr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43808" y="1219200"/>
            <a:ext cx="6300192" cy="5090120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</a:rPr>
              <a:t>Wieso kann ein Schornstein brennen?</a:t>
            </a:r>
          </a:p>
          <a:p>
            <a:endParaRPr lang="de-DE" dirty="0"/>
          </a:p>
          <a:p>
            <a:pPr marL="400050" lvl="1" indent="0">
              <a:buNone/>
            </a:pPr>
            <a:r>
              <a:rPr lang="de-DE" dirty="0"/>
              <a:t>Wird in einem Karmin Holz unsachgemäß verbrannt, z.B. wenn zu große Mengen bei zu wenig Verbrennungsluft oder feuchtes Holz verwendet werden, kann sich im Schornstein Hart- oder </a:t>
            </a:r>
            <a:r>
              <a:rPr lang="de-DE" dirty="0" err="1"/>
              <a:t>Glanzruß</a:t>
            </a:r>
            <a:r>
              <a:rPr lang="de-DE" dirty="0"/>
              <a:t> </a:t>
            </a:r>
            <a:r>
              <a:rPr lang="de-DE" dirty="0" smtClean="0"/>
              <a:t>bilden.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Ungeeignete Feuerstätte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Falsche Bedienung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Falscher Brennstoff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Unterschreitung des Taupunktes der Abgase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Falsche </a:t>
            </a:r>
            <a:r>
              <a:rPr lang="de-DE" dirty="0" err="1" smtClean="0"/>
              <a:t>Brennstoffstückigkeit</a:t>
            </a:r>
            <a:r>
              <a:rPr lang="de-DE" dirty="0" smtClean="0"/>
              <a:t> (Größe)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Zu groß ausgelegte Feuerstätte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Drosselung bzw. falsche Luftzufuhr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Feuchtes Holz (Lagerholz 20-30% Restfeuchte)</a:t>
            </a:r>
          </a:p>
          <a:p>
            <a:pPr marL="685800"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7984"/>
            <a:ext cx="2058079" cy="522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45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76672"/>
            <a:ext cx="4610472" cy="666328"/>
          </a:xfrm>
        </p:spPr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95536" y="1340768"/>
            <a:ext cx="4536504" cy="43204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C00000"/>
                </a:solidFill>
              </a:rPr>
              <a:t>Begriffsbestimmung</a:t>
            </a:r>
          </a:p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95536" y="1772816"/>
            <a:ext cx="864096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0" dirty="0">
                <a:solidFill>
                  <a:schemeClr val="bg1"/>
                </a:solidFill>
                <a:latin typeface="+mn-lt"/>
              </a:rPr>
              <a:t>Die Gefahr der Entstehung eines Rußbrandes im Schornstein steigt </a:t>
            </a:r>
            <a:r>
              <a:rPr lang="de-DE" sz="1800" b="0" dirty="0" smtClean="0">
                <a:solidFill>
                  <a:schemeClr val="bg1"/>
                </a:solidFill>
                <a:latin typeface="+mn-lt"/>
              </a:rPr>
              <a:t>bei </a:t>
            </a:r>
            <a:r>
              <a:rPr lang="de-DE" sz="1800" b="0" dirty="0">
                <a:solidFill>
                  <a:schemeClr val="bg1"/>
                </a:solidFill>
                <a:latin typeface="+mn-lt"/>
              </a:rPr>
              <a:t>durchfeuchtetem Ruß - der aber im feuchten Zustand noch nicht brennt. Rauchgase können nur eine begrenzte Menge an Wasser- und Teerdämpfen aufnehmen. Wird aber trotz Erreichen des Sättigungspunktes weitere Feuchtigkeit zugeführt, so tritt </a:t>
            </a:r>
            <a:r>
              <a:rPr lang="de-DE" sz="1800" b="0" dirty="0" smtClean="0">
                <a:solidFill>
                  <a:schemeClr val="bg1"/>
                </a:solidFill>
                <a:latin typeface="+mn-lt"/>
              </a:rPr>
              <a:t>Kondensat Bildung (Übergang </a:t>
            </a:r>
            <a:r>
              <a:rPr lang="de-DE" sz="1800" b="0" dirty="0">
                <a:solidFill>
                  <a:schemeClr val="bg1"/>
                </a:solidFill>
                <a:latin typeface="+mn-lt"/>
              </a:rPr>
              <a:t>vom gasförmigen in den flüssigen </a:t>
            </a:r>
            <a:r>
              <a:rPr lang="de-DE" sz="1800" b="0" dirty="0" smtClean="0">
                <a:solidFill>
                  <a:schemeClr val="bg1"/>
                </a:solidFill>
                <a:latin typeface="+mn-lt"/>
              </a:rPr>
              <a:t>Aggregatzustand) </a:t>
            </a:r>
            <a:r>
              <a:rPr lang="de-DE" sz="1800" b="0" dirty="0">
                <a:solidFill>
                  <a:schemeClr val="bg1"/>
                </a:solidFill>
                <a:latin typeface="+mn-lt"/>
              </a:rPr>
              <a:t>ein. Die überschüssigen Teer- und Wasserdämpfe schlagen sich an Schornsteinwandungen nieder. Dort bildet sich dann ein Gemisch von Teer- und Wasserdampfkondensat, welches den anhaftenden Ruß zu einer schmierigen bis flüssigen Masse macht. Dieser Belag ist 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Schmierruß</a:t>
            </a:r>
            <a:r>
              <a:rPr lang="de-DE" sz="1800" b="0" dirty="0">
                <a:solidFill>
                  <a:schemeClr val="bg1"/>
                </a:solidFill>
                <a:latin typeface="+mn-lt"/>
              </a:rPr>
              <a:t>. Ein Entfernen dieses Rußes mit den üblichen Kehrgeräten des Schornsteinfegers ist nicht immer möglich.</a:t>
            </a:r>
          </a:p>
          <a:p>
            <a:pPr algn="l"/>
            <a:r>
              <a:rPr lang="de-DE" sz="1800" b="0" dirty="0">
                <a:solidFill>
                  <a:schemeClr val="bg1"/>
                </a:solidFill>
                <a:latin typeface="+mn-lt"/>
              </a:rPr>
              <a:t>Solange Ruß noch einen schmierig-flüssigen Zustand hat, ist eine Entzündung ausgeschlossen. Steigt aber die Rauchgastemperatur, so verdunsten die niedergeschlagenen Teer- und Wasserdämpfe und der Schmierruß trocknet aus. Nun wird er als </a:t>
            </a:r>
            <a:r>
              <a:rPr lang="de-DE" sz="1800" dirty="0" err="1">
                <a:solidFill>
                  <a:schemeClr val="bg1"/>
                </a:solidFill>
                <a:latin typeface="+mn-lt"/>
              </a:rPr>
              <a:t>Hartruß</a:t>
            </a:r>
            <a:r>
              <a:rPr lang="de-DE" sz="1800" b="0" dirty="0">
                <a:solidFill>
                  <a:schemeClr val="bg1"/>
                </a:solidFill>
                <a:latin typeface="+mn-lt"/>
              </a:rPr>
              <a:t> bzw. </a:t>
            </a:r>
            <a:r>
              <a:rPr lang="de-DE" sz="1800" dirty="0" err="1">
                <a:solidFill>
                  <a:schemeClr val="bg1"/>
                </a:solidFill>
                <a:latin typeface="+mn-lt"/>
              </a:rPr>
              <a:t>Glanzruß</a:t>
            </a:r>
            <a:r>
              <a:rPr lang="de-DE" sz="1800" b="0" dirty="0">
                <a:solidFill>
                  <a:schemeClr val="bg1"/>
                </a:solidFill>
                <a:latin typeface="+mn-lt"/>
              </a:rPr>
              <a:t> bezeichnet. Durch das Austrocknen entsteht die Entzündungsgefahr.</a:t>
            </a:r>
          </a:p>
        </p:txBody>
      </p:sp>
    </p:spTree>
    <p:extLst>
      <p:ext uri="{BB962C8B-B14F-4D97-AF65-F5344CB8AC3E}">
        <p14:creationId xmlns:p14="http://schemas.microsoft.com/office/powerpoint/2010/main" val="1883423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340768"/>
            <a:ext cx="4536504" cy="43204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C00000"/>
                </a:solidFill>
              </a:rPr>
              <a:t>Entstehung von Hart- und </a:t>
            </a:r>
            <a:r>
              <a:rPr lang="de-DE" dirty="0" err="1" smtClean="0">
                <a:solidFill>
                  <a:srgbClr val="C00000"/>
                </a:solidFill>
              </a:rPr>
              <a:t>Glanzruß</a:t>
            </a:r>
            <a:endParaRPr lang="de-DE" dirty="0" smtClean="0">
              <a:solidFill>
                <a:srgbClr val="C00000"/>
              </a:solidFill>
            </a:endParaRP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16832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1521" y="2564904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de-DE" sz="1800" b="0" dirty="0">
                <a:solidFill>
                  <a:schemeClr val="bg1"/>
                </a:solidFill>
                <a:latin typeface="+mn-lt"/>
              </a:rPr>
              <a:t>Es findet eine unvollständige Verbrennung statt, und brennbarer Ruß (</a:t>
            </a:r>
            <a:r>
              <a:rPr lang="de-DE" sz="1800" dirty="0" err="1">
                <a:solidFill>
                  <a:schemeClr val="bg1"/>
                </a:solidFill>
                <a:latin typeface="+mn-lt"/>
              </a:rPr>
              <a:t>Glanzruß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) </a:t>
            </a:r>
            <a:r>
              <a:rPr lang="de-DE" sz="1800" b="0" dirty="0">
                <a:solidFill>
                  <a:schemeClr val="bg1"/>
                </a:solidFill>
                <a:latin typeface="+mn-lt"/>
              </a:rPr>
              <a:t>lagert sich in der Feuerstätte, im </a:t>
            </a:r>
            <a:r>
              <a:rPr lang="de-DE" sz="1800" b="0" dirty="0" smtClean="0">
                <a:solidFill>
                  <a:schemeClr val="bg1"/>
                </a:solidFill>
                <a:latin typeface="+mn-lt"/>
              </a:rPr>
              <a:t>Verbindungsstück und </a:t>
            </a:r>
            <a:r>
              <a:rPr lang="de-DE" sz="1800" b="0" dirty="0">
                <a:solidFill>
                  <a:schemeClr val="bg1"/>
                </a:solidFill>
                <a:latin typeface="+mn-lt"/>
              </a:rPr>
              <a:t>im Schornstein ab.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399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Geräteeinweisung</a:t>
            </a:r>
            <a:br>
              <a:rPr lang="de-DE" dirty="0"/>
            </a:br>
            <a:r>
              <a:rPr lang="de-DE" dirty="0"/>
              <a:t>Kaminkehrer Werkzeug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© Freiwillige Feuerwehr Neusorg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7BB6A8-20C1-4F2C-9071-EE9736E5B0E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95536" y="1340768"/>
            <a:ext cx="6192688" cy="4824536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</a:rPr>
              <a:t>Wie erkenne ich einen brennenden Schornstein?</a:t>
            </a:r>
            <a:endParaRPr lang="de-DE" dirty="0" smtClean="0">
              <a:solidFill>
                <a:srgbClr val="C00000"/>
              </a:solidFill>
            </a:endParaRPr>
          </a:p>
          <a:p>
            <a:endParaRPr lang="de-DE" dirty="0"/>
          </a:p>
          <a:p>
            <a:pPr marL="400050" lvl="1" indent="0">
              <a:buNone/>
            </a:pPr>
            <a:r>
              <a:rPr lang="de-DE" dirty="0"/>
              <a:t>Ein brennender Schornstein wird sehr selten von den Bewohnern selbst entdeckt. Vielmehr werden Nachbarn oder Passanten auf ihn aufmerksam. </a:t>
            </a:r>
          </a:p>
          <a:p>
            <a:pPr marL="400050" lvl="1" indent="0">
              <a:buNone/>
            </a:pPr>
            <a:r>
              <a:rPr lang="de-DE" dirty="0"/>
              <a:t>Einen brennenden Schornstein erkennt man an: 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der </a:t>
            </a:r>
            <a:r>
              <a:rPr lang="de-DE" dirty="0"/>
              <a:t>starken Rauchentwicklung und Funkenflug oben aus dem </a:t>
            </a:r>
            <a:r>
              <a:rPr lang="de-DE" dirty="0" smtClean="0"/>
              <a:t>Schornstein,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den </a:t>
            </a:r>
            <a:r>
              <a:rPr lang="de-DE" dirty="0"/>
              <a:t>unter Umständen aus dem Schornstein schlagenden Flammen, </a:t>
            </a:r>
            <a:endParaRPr lang="de-DE" dirty="0" smtClean="0"/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den </a:t>
            </a:r>
            <a:r>
              <a:rPr lang="de-DE" dirty="0"/>
              <a:t>sehr hohen Temperaturen der </a:t>
            </a:r>
            <a:r>
              <a:rPr lang="de-DE" dirty="0" smtClean="0"/>
              <a:t>Schornsteinwände,</a:t>
            </a:r>
          </a:p>
          <a:p>
            <a:pPr marL="685800" lvl="1">
              <a:buFont typeface="Wingdings" pitchFamily="2" charset="2"/>
              <a:buChar char="v"/>
            </a:pPr>
            <a:r>
              <a:rPr lang="de-DE" dirty="0" smtClean="0"/>
              <a:t>aus der Kaminöffnung quellen dichte, schwarz-gelbe Rauchwolken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68"/>
            <a:ext cx="18478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94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Larissa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Lariss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ModernBl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ModernBlck" pitchFamily="34" charset="0"/>
          </a:defRPr>
        </a:defPPr>
      </a:lstStyle>
    </a:lnDef>
  </a:objectDefaults>
  <a:extraClrSchemeLst>
    <a:extraClrScheme>
      <a:clrScheme name="Larissa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802</Words>
  <Application>Microsoft Office PowerPoint</Application>
  <PresentationFormat>Bildschirmpräsentation (4:3)</PresentationFormat>
  <Paragraphs>161</Paragraphs>
  <Slides>21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master</vt:lpstr>
      <vt:lpstr>Freiwillige Feuerwehr Neusorg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  <vt:lpstr>Geräteeinweisung Kaminkehrer Werkzeug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2012-02-07T21:41:17Z</dcterms:created>
  <dcterms:modified xsi:type="dcterms:W3CDTF">2012-02-09T20:17:55Z</dcterms:modified>
</cp:coreProperties>
</file>